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1327" autoAdjust="0"/>
  </p:normalViewPr>
  <p:slideViewPr>
    <p:cSldViewPr snapToGrid="0" snapToObjects="1">
      <p:cViewPr>
        <p:scale>
          <a:sx n="74" d="100"/>
          <a:sy n="74" d="100"/>
        </p:scale>
        <p:origin x="-1266" y="1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8/16/2020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8726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8/16/2020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78270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8/16/2020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89472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8/16/2020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17346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8/16/2020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3738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8/16/2020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84189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8/16/2020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63720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8/16/2020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10831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8/16/2020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8799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8/16/2020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48185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8/16/2020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94143463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8/16/2020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772580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8/16/2020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336078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8/16/2020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177481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8/16/2020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014916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8/16/2020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20529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36636D-D922-432D-A958-524484B5923D}" type="datetimeFigureOut">
              <a:rPr lang="en-US" smtClean="0"/>
              <a:pPr/>
              <a:t>8/16/2020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F28FB93-0A08-4E7D-8E63-9EFA29F1E09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32569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Бета-распад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609599" y="1403149"/>
            <a:ext cx="6463554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Явление β-распада состоит в том, что ядро(A,Z) самопроизвольно испускает лептоны 1-го поколения – электрон (позитрон) и электронное нейтрино (электронное антинейтрино), переходя в ядро с тем же массовым числом А, но с атомным номером Z, на единицу большим или меньшим. При e-захвате ядро поглощает один из электронов атомной оболочки (обычно из ближайшей к нему K-оболочки), испуская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нейтрино.В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литературе для e-захвата часто используется термин EC (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Electron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Capture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pPr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   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Существуют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три типа β-распада – β--распад, β+-распад и е-захват. </a:t>
            </a:r>
          </a:p>
        </p:txBody>
      </p:sp>
    </p:spTree>
    <p:extLst>
      <p:ext uri="{BB962C8B-B14F-4D97-AF65-F5344CB8AC3E}">
        <p14:creationId xmlns:p14="http://schemas.microsoft.com/office/powerpoint/2010/main" val="5522075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09599" y="536714"/>
            <a:ext cx="6347714" cy="5504650"/>
          </a:xfrm>
        </p:spPr>
        <p:txBody>
          <a:bodyPr/>
          <a:lstStyle/>
          <a:p>
            <a:r>
              <a:rPr lang="ru-RU" dirty="0"/>
              <a:t>Существуют три типа β-распада – β--распад, β+-распад и е-захват. </a:t>
            </a:r>
          </a:p>
          <a:p>
            <a:pPr marL="0" indent="0">
              <a:buNone/>
            </a:pPr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r>
              <a:rPr lang="pl-PL" dirty="0" smtClean="0"/>
              <a:t>β-</a:t>
            </a:r>
            <a:r>
              <a:rPr lang="pl-PL" dirty="0"/>
              <a:t>:    (A, Z) → (A, Z+1) + e- + νe</a:t>
            </a:r>
            <a:r>
              <a:rPr lang="pl-PL" dirty="0" smtClean="0"/>
              <a:t>,</a:t>
            </a:r>
            <a:endParaRPr lang="pl-PL" dirty="0"/>
          </a:p>
          <a:p>
            <a:r>
              <a:rPr lang="pl-PL" dirty="0"/>
              <a:t>β+:    (A, Z) → (A, Z-1) + e+ + νe,</a:t>
            </a:r>
          </a:p>
          <a:p>
            <a:r>
              <a:rPr lang="pl-PL" dirty="0"/>
              <a:t>е:    (A, Z) + e- → (A, Z-1) + νe.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805055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0451" y="808870"/>
            <a:ext cx="6683384" cy="2152991"/>
          </a:xfrm>
        </p:spPr>
        <p:txBody>
          <a:bodyPr/>
          <a:lstStyle/>
          <a:p>
            <a:pPr algn="just"/>
            <a:r>
              <a:rPr lang="ru-RU" dirty="0"/>
              <a:t>Главной особенностью β-распада является то, что он обусловлен слабым взаимодействием. Бета-распад - процесс не внутриядерный, а </a:t>
            </a:r>
            <a:r>
              <a:rPr lang="ru-RU" dirty="0" err="1"/>
              <a:t>внутринуклонный</a:t>
            </a:r>
            <a:r>
              <a:rPr lang="ru-RU" dirty="0"/>
              <a:t>. В ядре распадается одиночный нуклон. Происходящие при этом внутри ядра превращения нуклонов и энергетические условия β</a:t>
            </a:r>
            <a:r>
              <a:rPr lang="ru-RU" i="1" dirty="0"/>
              <a:t>-</a:t>
            </a:r>
            <a:r>
              <a:rPr lang="ru-RU" dirty="0"/>
              <a:t>распада имеют вид (массу нейтрино полагаем нулевой):</a:t>
            </a:r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742081" y="3345435"/>
            <a:ext cx="7353048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β</a:t>
            </a:r>
            <a:r>
              <a:rPr kumimoji="0" lang="ru-RU" sz="2400" b="0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-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(n → p + e</a:t>
            </a:r>
            <a:r>
              <a:rPr kumimoji="0" lang="ru-RU" sz="2400" b="0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-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+ </a:t>
            </a:r>
            <a:r>
              <a:rPr lang="ru-RU" sz="2400" dirty="0" err="1">
                <a:latin typeface="Arial" panose="020B0604020202020204" pitchFamily="34" charset="0"/>
              </a:rPr>
              <a:t>ν</a:t>
            </a:r>
            <a:r>
              <a:rPr lang="ru-RU" sz="2400" baseline="-30000" dirty="0" err="1">
                <a:latin typeface="Arial" panose="020B0604020202020204" pitchFamily="34" charset="0"/>
              </a:rPr>
              <a:t>e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),            M(A, Z) &gt; M(A, Z+1) +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</a:t>
            </a:r>
            <a:r>
              <a:rPr kumimoji="0" lang="ru-RU" sz="2400" b="0" i="0" u="none" strike="noStrike" cap="none" normalizeH="0" baseline="-3000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</a:t>
            </a:r>
            <a:b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β</a:t>
            </a:r>
            <a:r>
              <a:rPr kumimoji="0" lang="ru-RU" sz="2400" b="0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+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(p → n + e</a:t>
            </a:r>
            <a:r>
              <a:rPr kumimoji="0" lang="ru-RU" sz="2400" b="0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+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+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ν</a:t>
            </a:r>
            <a:r>
              <a:rPr kumimoji="0" lang="ru-RU" sz="2400" b="0" i="0" u="none" strike="noStrike" cap="none" normalizeH="0" baseline="-3000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),           M(A, Z) &gt; M(A, Z-1) +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</a:t>
            </a:r>
            <a:r>
              <a:rPr kumimoji="0" lang="ru-RU" sz="2400" b="0" i="0" u="none" strike="noStrike" cap="none" normalizeH="0" baseline="-3000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</a:t>
            </a:r>
            <a:b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e-захват (p + e</a:t>
            </a:r>
            <a:r>
              <a:rPr kumimoji="0" lang="ru-RU" sz="2400" b="0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-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→ n +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ν</a:t>
            </a:r>
            <a:r>
              <a:rPr kumimoji="0" lang="ru-RU" sz="2400" b="0" i="0" u="none" strike="noStrike" cap="none" normalizeH="0" baseline="-3000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), M(A, Z) +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</a:t>
            </a:r>
            <a:r>
              <a:rPr kumimoji="0" lang="ru-RU" sz="2400" b="0" i="0" u="none" strike="noStrike" cap="none" normalizeH="0" baseline="-3000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&gt; M(A, Z-1). </a:t>
            </a:r>
          </a:p>
        </p:txBody>
      </p:sp>
      <p:pic>
        <p:nvPicPr>
          <p:cNvPr id="2050" name="Picture 2" descr="антинейтрино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5938" y="-411163"/>
            <a:ext cx="104775" cy="133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936628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09599" y="536714"/>
            <a:ext cx="6347714" cy="5504650"/>
          </a:xfrm>
        </p:spPr>
        <p:txBody>
          <a:bodyPr>
            <a:normAutofit lnSpcReduction="10000"/>
          </a:bodyPr>
          <a:lstStyle/>
          <a:p>
            <a:pPr algn="just"/>
            <a:r>
              <a:rPr lang="ru-RU" dirty="0"/>
              <a:t>β-распад, также как и α-распад, происходит между дискретными состояниями начального (A,Z) и конечного (A,Z±1) ядер. Поэтому долгое время после открытия явления β-распада было непонятно, почему спектры электронов и позитронов, вылетающих из ядра при β-распаде были непрерывными, а не дискретными, как спектры α-частиц</a:t>
            </a:r>
            <a:r>
              <a:rPr lang="ru-RU" dirty="0" smtClean="0"/>
              <a:t>.</a:t>
            </a:r>
          </a:p>
          <a:p>
            <a:pPr algn="just"/>
            <a:r>
              <a:rPr lang="ru-RU" dirty="0"/>
              <a:t>Считалось даже, что в β-распаде не выполняется закон сохранения энергии. Объяснение непрерывного характера β-спектра было дано В. Паули, который высказал гипотезу, что при β-распаде вместе с электроном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рождается</a:t>
            </a:r>
            <a:r>
              <a:rPr lang="ru-RU" dirty="0"/>
              <a:t> ещё одна частица с маленькой массой, т.е. β-распад − </a:t>
            </a:r>
            <a:r>
              <a:rPr lang="ru-RU" dirty="0" err="1"/>
              <a:t>трехчастичный</a:t>
            </a:r>
            <a:r>
              <a:rPr lang="ru-RU" dirty="0"/>
              <a:t> процесс. В конечном состоянии образуется ядро (A,Z±1), электрон и лёгкая нейтральная частица – нейтрино (антинейтрино). Т.к. масса ядра (A,Z±1) гораздо больше масс электрона и нейтрино, энергия β-распада уносится лёгкими частицами. Распределение энергии β-распада Q</a:t>
            </a:r>
            <a:r>
              <a:rPr lang="ru-RU" baseline="-25000" dirty="0"/>
              <a:t>β</a:t>
            </a:r>
            <a:r>
              <a:rPr lang="ru-RU" dirty="0"/>
              <a:t> между электроном и этой нейтральной частицей приводит к непрерывному β-спектру электрона.</a:t>
            </a:r>
          </a:p>
        </p:txBody>
      </p:sp>
    </p:spTree>
    <p:extLst>
      <p:ext uri="{BB962C8B-B14F-4D97-AF65-F5344CB8AC3E}">
        <p14:creationId xmlns:p14="http://schemas.microsoft.com/office/powerpoint/2010/main" val="33526843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nuclphys.sinp.msu.ru/radioactivity/images/ract03_01.gif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2775" y="743123"/>
            <a:ext cx="4752042" cy="3446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992775" y="4627170"/>
            <a:ext cx="543784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Спектры электронов и антинейтрино, образующихся при β</a:t>
            </a:r>
            <a:r>
              <a:rPr lang="ru-RU" baseline="30000" dirty="0"/>
              <a:t>-</a:t>
            </a:r>
            <a:r>
              <a:rPr lang="ru-RU" dirty="0"/>
              <a:t>-распаде изотопа </a:t>
            </a:r>
            <a:r>
              <a:rPr lang="ru-RU" baseline="30000" dirty="0"/>
              <a:t>40</a:t>
            </a:r>
            <a:r>
              <a:rPr lang="ru-RU" dirty="0"/>
              <a:t>K,</a:t>
            </a:r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992775" y="5711012"/>
            <a:ext cx="899605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40</a:t>
            </a: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K → </a:t>
            </a:r>
            <a:r>
              <a:rPr kumimoji="0" lang="ru-RU" sz="1800" b="0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40</a:t>
            </a: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Ca + e</a:t>
            </a:r>
            <a:r>
              <a:rPr kumimoji="0" lang="ru-RU" sz="1800" b="0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-</a:t>
            </a: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+   </a:t>
            </a:r>
            <a:r>
              <a:rPr kumimoji="0" lang="ru-RU" sz="800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</a:t>
            </a: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 </a:t>
            </a:r>
          </a:p>
        </p:txBody>
      </p:sp>
      <p:pic>
        <p:nvPicPr>
          <p:cNvPr id="3076" name="Picture 4" descr="антинейтрино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3501" y="5924758"/>
            <a:ext cx="103080" cy="133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417939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09599" y="844826"/>
            <a:ext cx="6347714" cy="5196537"/>
          </a:xfrm>
        </p:spPr>
        <p:txBody>
          <a:bodyPr/>
          <a:lstStyle/>
          <a:p>
            <a:pPr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Из закона сохранения энергии следует, что спектр антинейтрино зеркально симметричен спектру электронов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en-US" dirty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l-GR" baseline="-25000" dirty="0">
                <a:latin typeface="Times New Roman" pitchFamily="18" charset="0"/>
                <a:cs typeface="Times New Roman" pitchFamily="18" charset="0"/>
              </a:rPr>
              <a:t>ν</a:t>
            </a:r>
            <a:r>
              <a:rPr lang="el-GR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E) = N</a:t>
            </a:r>
            <a:r>
              <a:rPr lang="en-US" baseline="-25000" dirty="0">
                <a:latin typeface="Times New Roman" pitchFamily="18" charset="0"/>
                <a:cs typeface="Times New Roman" pitchFamily="18" charset="0"/>
              </a:rPr>
              <a:t>e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(Q</a:t>
            </a:r>
            <a:r>
              <a:rPr lang="el-GR" baseline="-25000" dirty="0">
                <a:latin typeface="Times New Roman" pitchFamily="18" charset="0"/>
                <a:cs typeface="Times New Roman" pitchFamily="18" charset="0"/>
              </a:rPr>
              <a:t>β</a:t>
            </a:r>
            <a:r>
              <a:rPr lang="el-GR" dirty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),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где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ru-RU" baseline="-25000" dirty="0" err="1">
                <a:latin typeface="Times New Roman" pitchFamily="18" charset="0"/>
                <a:cs typeface="Times New Roman" pitchFamily="18" charset="0"/>
              </a:rPr>
              <a:t>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(E) − число антинейтрино с энергией Е,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ru-RU" baseline="-25000" dirty="0" err="1">
                <a:latin typeface="Times New Roman" pitchFamily="18" charset="0"/>
                <a:cs typeface="Times New Roman" pitchFamily="18" charset="0"/>
              </a:rPr>
              <a:t>e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(Q</a:t>
            </a:r>
            <a:r>
              <a:rPr lang="ru-RU" baseline="-25000" dirty="0">
                <a:latin typeface="Times New Roman" pitchFamily="18" charset="0"/>
                <a:cs typeface="Times New Roman" pitchFamily="18" charset="0"/>
              </a:rPr>
              <a:t>β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– E) − число электронов с энергией (Q</a:t>
            </a:r>
            <a:r>
              <a:rPr lang="ru-RU" baseline="-25000" dirty="0">
                <a:latin typeface="Times New Roman" pitchFamily="18" charset="0"/>
                <a:cs typeface="Times New Roman" pitchFamily="18" charset="0"/>
              </a:rPr>
              <a:t>β 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– E), Q</a:t>
            </a:r>
            <a:r>
              <a:rPr lang="ru-RU" baseline="-25000" dirty="0">
                <a:latin typeface="Times New Roman" pitchFamily="18" charset="0"/>
                <a:cs typeface="Times New Roman" pitchFamily="18" charset="0"/>
              </a:rPr>
              <a:t>β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− энергия β-распада, равная суммарной энергии, уносимой электроном и антинейтрино (энергия ядра отдачи </a:t>
            </a:r>
            <a:r>
              <a:rPr lang="ru-RU" baseline="30000" dirty="0">
                <a:latin typeface="Times New Roman" pitchFamily="18" charset="0"/>
                <a:cs typeface="Times New Roman" pitchFamily="18" charset="0"/>
              </a:rPr>
              <a:t>40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Ca не учитывается).</a:t>
            </a:r>
          </a:p>
        </p:txBody>
      </p:sp>
    </p:spTree>
    <p:extLst>
      <p:ext uri="{BB962C8B-B14F-4D97-AF65-F5344CB8AC3E}">
        <p14:creationId xmlns:p14="http://schemas.microsoft.com/office/powerpoint/2010/main" val="24652503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09599" y="646044"/>
            <a:ext cx="6347714" cy="5395320"/>
          </a:xfrm>
        </p:spPr>
        <p:txBody>
          <a:bodyPr/>
          <a:lstStyle/>
          <a:p>
            <a:pPr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Наряду с законами сохранения энергии, импульса, момента количества движения в процессе β-распада выполняются законы сохранения барионного B и электронного лептонного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L</a:t>
            </a:r>
            <a:r>
              <a:rPr lang="ru-RU" baseline="-25000" dirty="0" err="1">
                <a:latin typeface="Times New Roman" pitchFamily="18" charset="0"/>
                <a:cs typeface="Times New Roman" pitchFamily="18" charset="0"/>
              </a:rPr>
              <a:t>e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квантовых чисел. </a:t>
            </a:r>
          </a:p>
          <a:p>
            <a:pPr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Электроны, нейтрино имеют B = 0,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L</a:t>
            </a:r>
            <a:r>
              <a:rPr lang="ru-RU" baseline="-25000" dirty="0" err="1">
                <a:latin typeface="Times New Roman" pitchFamily="18" charset="0"/>
                <a:cs typeface="Times New Roman" pitchFamily="18" charset="0"/>
              </a:rPr>
              <a:t>e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= +1. </a:t>
            </a:r>
          </a:p>
          <a:p>
            <a:pPr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Позитроны, антинейтрино имеют B = 0,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L</a:t>
            </a:r>
            <a:r>
              <a:rPr lang="ru-RU" baseline="-25000" dirty="0" err="1">
                <a:latin typeface="Times New Roman" pitchFamily="18" charset="0"/>
                <a:cs typeface="Times New Roman" pitchFamily="18" charset="0"/>
              </a:rPr>
              <a:t>e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= −1.  </a:t>
            </a:r>
          </a:p>
          <a:p>
            <a:pPr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Каждый нуклон, входящий в состав ядра, имеет B = +1,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L</a:t>
            </a:r>
            <a:r>
              <a:rPr lang="ru-RU" baseline="-25000" dirty="0" err="1">
                <a:latin typeface="Times New Roman" pitchFamily="18" charset="0"/>
                <a:cs typeface="Times New Roman" pitchFamily="18" charset="0"/>
              </a:rPr>
              <a:t>e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= 0. </a:t>
            </a:r>
          </a:p>
          <a:p>
            <a:pPr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Поэтому появление электрона при β</a:t>
            </a:r>
            <a:r>
              <a:rPr lang="ru-RU" baseline="30000" dirty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-распаде всегда сопровождается образованием антинейтрино. При β</a:t>
            </a:r>
            <a:r>
              <a:rPr lang="ru-RU" baseline="30000" dirty="0">
                <a:latin typeface="Times New Roman" pitchFamily="18" charset="0"/>
                <a:cs typeface="Times New Roman" pitchFamily="18" charset="0"/>
              </a:rPr>
              <a:t>+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-распаде образуются позитрон и нейтрино. При е-захвате из ядра вылетают нейтрино. Так как е-захват –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двухчастичный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процесс, спектры нейтрино и ядра отдачи являются дискретными. Наблюдение дискретного спектра ядер отдачи, образующихся при е-захвате, было первым подтверждением правильности гипотезы Паули.</a:t>
            </a:r>
          </a:p>
        </p:txBody>
      </p:sp>
    </p:spTree>
    <p:extLst>
      <p:ext uri="{BB962C8B-B14F-4D97-AF65-F5344CB8AC3E}">
        <p14:creationId xmlns:p14="http://schemas.microsoft.com/office/powerpoint/2010/main" val="28180783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09599" y="457200"/>
            <a:ext cx="6347714" cy="5584163"/>
          </a:xfrm>
        </p:spPr>
        <p:txBody>
          <a:bodyPr>
            <a:normAutofit/>
          </a:bodyPr>
          <a:lstStyle/>
          <a:p>
            <a:pPr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β-радиоактивные ядра имеются во всей области значений массового числа A, начиная от единицы (свободный нейтрон) и кончая массовыми числами самых тяжелых ядер. </a:t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latin typeface="Times New Roman" pitchFamily="18" charset="0"/>
                <a:cs typeface="Times New Roman" pitchFamily="18" charset="0"/>
              </a:rPr>
              <a:t>    За счет того, что интенсивность слабых взаимодействий, ответственных за β-распад, на много порядков меньше ядерных, периоды полураспада β-радиоактивных ядер в среднем имеют порядок минут и часов. Для того чтобы выполнялись законы сохранения энергии и углового момента при распаде нуклона внутри ядра, оно должно перестраиваться. Поэтому период, а также другие характеристики β-распада в сильной степени зависят от того, насколько сложна эта перестройка. В результате периоды β-распада варьируются почти в столь же широких пределах, как и периоды α-распада. Они лежат в интервале T</a:t>
            </a:r>
            <a:r>
              <a:rPr lang="ru-RU" baseline="-25000" dirty="0">
                <a:latin typeface="Times New Roman" pitchFamily="18" charset="0"/>
                <a:cs typeface="Times New Roman" pitchFamily="18" charset="0"/>
              </a:rPr>
              <a:t>1/2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(β) = 10</a:t>
            </a:r>
            <a:r>
              <a:rPr lang="ru-RU" baseline="30000" dirty="0">
                <a:latin typeface="Times New Roman" pitchFamily="18" charset="0"/>
                <a:cs typeface="Times New Roman" pitchFamily="18" charset="0"/>
              </a:rPr>
              <a:t>-6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с – 10</a:t>
            </a:r>
            <a:r>
              <a:rPr lang="ru-RU" baseline="30000" dirty="0">
                <a:latin typeface="Times New Roman" pitchFamily="18" charset="0"/>
                <a:cs typeface="Times New Roman" pitchFamily="18" charset="0"/>
              </a:rPr>
              <a:t>17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лет.</a:t>
            </a:r>
          </a:p>
        </p:txBody>
      </p:sp>
    </p:spTree>
    <p:extLst>
      <p:ext uri="{BB962C8B-B14F-4D97-AF65-F5344CB8AC3E}">
        <p14:creationId xmlns:p14="http://schemas.microsoft.com/office/powerpoint/2010/main" val="25165065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09599" y="477078"/>
            <a:ext cx="6347714" cy="5564285"/>
          </a:xfrm>
        </p:spPr>
        <p:txBody>
          <a:bodyPr>
            <a:normAutofit lnSpcReduction="10000"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На малую интенсивность слабых взаимодействий указывает большое среднее время жизни нейтрона (τ ≈ 15 мин).</a:t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latin typeface="Times New Roman" pitchFamily="18" charset="0"/>
                <a:cs typeface="Times New Roman" pitchFamily="18" charset="0"/>
              </a:rPr>
              <a:t>    β-распад разрешен при выполнении соотношений (3.2). В этих соотношениях фигурируют массы исходного и конечного ядер, лишенных электронных оболочек, т.к. в масс-спектроскопических измерениях определяются не массы ядер, а массы атомов </a:t>
            </a:r>
            <a:r>
              <a:rPr lang="ru-RU" baseline="30000" dirty="0" err="1">
                <a:latin typeface="Times New Roman" pitchFamily="18" charset="0"/>
                <a:cs typeface="Times New Roman" pitchFamily="18" charset="0"/>
              </a:rPr>
              <a:t>ат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Поэтому в справочных таблицах обычно приводятся массы атомов. Массы исходного и конечного атомов связаны с массами ядер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соотношениями</a:t>
            </a:r>
          </a:p>
          <a:p>
            <a:r>
              <a:rPr lang="ru-RU" baseline="30000" dirty="0" err="1">
                <a:latin typeface="Times New Roman" pitchFamily="18" charset="0"/>
                <a:cs typeface="Times New Roman" pitchFamily="18" charset="0"/>
              </a:rPr>
              <a:t>ат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M(A,Z) = M(A,Z) +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Zm</a:t>
            </a:r>
            <a:r>
              <a:rPr lang="en-US" baseline="-25000" dirty="0" err="1">
                <a:latin typeface="Times New Roman" pitchFamily="18" charset="0"/>
                <a:cs typeface="Times New Roman" pitchFamily="18" charset="0"/>
              </a:rPr>
              <a:t>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В (3.3) не учитываются энергии связи электронов в атомах, т.к. они находятся на границе точности самых прецизионных измерений. Подставив (3.3) в (3.2), получим условия нестабильности атома по отношению к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β-распаду</a:t>
            </a:r>
          </a:p>
          <a:p>
            <a:r>
              <a:rPr lang="pl-PL" dirty="0">
                <a:latin typeface="Times New Roman" pitchFamily="18" charset="0"/>
                <a:cs typeface="Times New Roman" pitchFamily="18" charset="0"/>
              </a:rPr>
              <a:t>β</a:t>
            </a:r>
            <a:r>
              <a:rPr lang="pl-PL" baseline="30000" dirty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pl-PL" dirty="0">
                <a:latin typeface="Times New Roman" pitchFamily="18" charset="0"/>
                <a:cs typeface="Times New Roman" pitchFamily="18" charset="0"/>
              </a:rPr>
              <a:t>:    </a:t>
            </a:r>
            <a:r>
              <a:rPr lang="pl-PL" baseline="30000" dirty="0">
                <a:latin typeface="Times New Roman" pitchFamily="18" charset="0"/>
                <a:cs typeface="Times New Roman" pitchFamily="18" charset="0"/>
              </a:rPr>
              <a:t>ат</a:t>
            </a:r>
            <a:r>
              <a:rPr lang="pl-PL" dirty="0">
                <a:latin typeface="Times New Roman" pitchFamily="18" charset="0"/>
                <a:cs typeface="Times New Roman" pitchFamily="18" charset="0"/>
              </a:rPr>
              <a:t>M(A, Z) &gt; </a:t>
            </a:r>
            <a:r>
              <a:rPr lang="pl-PL" baseline="30000" dirty="0">
                <a:latin typeface="Times New Roman" pitchFamily="18" charset="0"/>
                <a:cs typeface="Times New Roman" pitchFamily="18" charset="0"/>
              </a:rPr>
              <a:t>ат</a:t>
            </a:r>
            <a:r>
              <a:rPr lang="pl-PL" dirty="0">
                <a:latin typeface="Times New Roman" pitchFamily="18" charset="0"/>
                <a:cs typeface="Times New Roman" pitchFamily="18" charset="0"/>
              </a:rPr>
              <a:t>M(A, Z+1), </a:t>
            </a:r>
            <a:br>
              <a:rPr lang="pl-PL" dirty="0">
                <a:latin typeface="Times New Roman" pitchFamily="18" charset="0"/>
                <a:cs typeface="Times New Roman" pitchFamily="18" charset="0"/>
              </a:rPr>
            </a:br>
            <a:r>
              <a:rPr lang="pl-PL" dirty="0">
                <a:latin typeface="Times New Roman" pitchFamily="18" charset="0"/>
                <a:cs typeface="Times New Roman" pitchFamily="18" charset="0"/>
              </a:rPr>
              <a:t>β</a:t>
            </a:r>
            <a:r>
              <a:rPr lang="pl-PL" baseline="30000" dirty="0">
                <a:latin typeface="Times New Roman" pitchFamily="18" charset="0"/>
                <a:cs typeface="Times New Roman" pitchFamily="18" charset="0"/>
              </a:rPr>
              <a:t>+</a:t>
            </a:r>
            <a:r>
              <a:rPr lang="pl-PL" dirty="0">
                <a:latin typeface="Times New Roman" pitchFamily="18" charset="0"/>
                <a:cs typeface="Times New Roman" pitchFamily="18" charset="0"/>
              </a:rPr>
              <a:t>:   </a:t>
            </a:r>
            <a:r>
              <a:rPr lang="pl-PL" baseline="30000" dirty="0">
                <a:latin typeface="Times New Roman" pitchFamily="18" charset="0"/>
                <a:cs typeface="Times New Roman" pitchFamily="18" charset="0"/>
              </a:rPr>
              <a:t>ат</a:t>
            </a:r>
            <a:r>
              <a:rPr lang="pl-PL" dirty="0">
                <a:latin typeface="Times New Roman" pitchFamily="18" charset="0"/>
                <a:cs typeface="Times New Roman" pitchFamily="18" charset="0"/>
              </a:rPr>
              <a:t>M(A, Z) &gt; </a:t>
            </a:r>
            <a:r>
              <a:rPr lang="pl-PL" baseline="30000" dirty="0">
                <a:latin typeface="Times New Roman" pitchFamily="18" charset="0"/>
                <a:cs typeface="Times New Roman" pitchFamily="18" charset="0"/>
              </a:rPr>
              <a:t>ат</a:t>
            </a:r>
            <a:r>
              <a:rPr lang="pl-PL" dirty="0">
                <a:latin typeface="Times New Roman" pitchFamily="18" charset="0"/>
                <a:cs typeface="Times New Roman" pitchFamily="18" charset="0"/>
              </a:rPr>
              <a:t>M(A, Z-1) + 2m</a:t>
            </a:r>
            <a:r>
              <a:rPr lang="pl-PL" baseline="-25000" dirty="0">
                <a:latin typeface="Times New Roman" pitchFamily="18" charset="0"/>
                <a:cs typeface="Times New Roman" pitchFamily="18" charset="0"/>
              </a:rPr>
              <a:t>e</a:t>
            </a:r>
            <a:r>
              <a:rPr lang="pl-PL" dirty="0">
                <a:latin typeface="Times New Roman" pitchFamily="18" charset="0"/>
                <a:cs typeface="Times New Roman" pitchFamily="18" charset="0"/>
              </a:rPr>
              <a:t>, </a:t>
            </a:r>
            <a:br>
              <a:rPr lang="pl-PL" dirty="0">
                <a:latin typeface="Times New Roman" pitchFamily="18" charset="0"/>
                <a:cs typeface="Times New Roman" pitchFamily="18" charset="0"/>
              </a:rPr>
            </a:br>
            <a:r>
              <a:rPr lang="pl-PL" dirty="0">
                <a:latin typeface="Times New Roman" pitchFamily="18" charset="0"/>
                <a:cs typeface="Times New Roman" pitchFamily="18" charset="0"/>
              </a:rPr>
              <a:t>e:     </a:t>
            </a:r>
            <a:r>
              <a:rPr lang="pl-PL" baseline="30000" dirty="0">
                <a:latin typeface="Times New Roman" pitchFamily="18" charset="0"/>
                <a:cs typeface="Times New Roman" pitchFamily="18" charset="0"/>
              </a:rPr>
              <a:t>ат</a:t>
            </a:r>
            <a:r>
              <a:rPr lang="pl-PL" dirty="0">
                <a:latin typeface="Times New Roman" pitchFamily="18" charset="0"/>
                <a:cs typeface="Times New Roman" pitchFamily="18" charset="0"/>
              </a:rPr>
              <a:t>M(A, Z) &gt; </a:t>
            </a:r>
            <a:r>
              <a:rPr lang="pl-PL" baseline="30000" dirty="0">
                <a:latin typeface="Times New Roman" pitchFamily="18" charset="0"/>
                <a:cs typeface="Times New Roman" pitchFamily="18" charset="0"/>
              </a:rPr>
              <a:t>ат</a:t>
            </a:r>
            <a:r>
              <a:rPr lang="pl-PL" dirty="0">
                <a:latin typeface="Times New Roman" pitchFamily="18" charset="0"/>
                <a:cs typeface="Times New Roman" pitchFamily="18" charset="0"/>
              </a:rPr>
              <a:t>M(A, Z-1).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08375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09599" y="665922"/>
            <a:ext cx="6347714" cy="5375441"/>
          </a:xfrm>
        </p:spPr>
        <p:txBody>
          <a:bodyPr>
            <a:normAutofit/>
          </a:bodyPr>
          <a:lstStyle/>
          <a:p>
            <a:pPr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При β</a:t>
            </a:r>
            <a:r>
              <a:rPr lang="ru-RU" baseline="30000" dirty="0">
                <a:latin typeface="Times New Roman" pitchFamily="18" charset="0"/>
                <a:cs typeface="Times New Roman" pitchFamily="18" charset="0"/>
              </a:rPr>
              <a:t>+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-распаде и электронном захватив ядре происходит один и тот же процесс превращения протона в нейтрон. Поэтому оба эти процесса могут идти для одного и того же ядра и часто конкурируют друг с другом. Из сравнения условий для этих двух видов распада видно, что с энергетической точки зрения электронный захват более выгоден. В частности, если начальный и конечный атомы удовлетворяют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неравенствам</a:t>
            </a:r>
          </a:p>
          <a:p>
            <a:pPr algn="just"/>
            <a:r>
              <a:rPr lang="ru-RU" baseline="30000" dirty="0" err="1">
                <a:latin typeface="Times New Roman" pitchFamily="18" charset="0"/>
                <a:cs typeface="Times New Roman" pitchFamily="18" charset="0"/>
              </a:rPr>
              <a:t>ат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M(A,Z-1) + 2m</a:t>
            </a:r>
            <a:r>
              <a:rPr lang="en-US" baseline="-25000" dirty="0">
                <a:latin typeface="Times New Roman" pitchFamily="18" charset="0"/>
                <a:cs typeface="Times New Roman" pitchFamily="18" charset="0"/>
              </a:rPr>
              <a:t>e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&gt; </a:t>
            </a:r>
            <a:r>
              <a:rPr lang="ru-RU" baseline="30000" dirty="0" err="1">
                <a:latin typeface="Times New Roman" pitchFamily="18" charset="0"/>
                <a:cs typeface="Times New Roman" pitchFamily="18" charset="0"/>
              </a:rPr>
              <a:t>ат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M(A,Z) &gt; </a:t>
            </a:r>
            <a:r>
              <a:rPr lang="ru-RU" baseline="30000" dirty="0" err="1">
                <a:latin typeface="Times New Roman" pitchFamily="18" charset="0"/>
                <a:cs typeface="Times New Roman" pitchFamily="18" charset="0"/>
              </a:rPr>
              <a:t>ат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M(A,Z-1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),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то электронный захват разрешен, а β</a:t>
            </a:r>
            <a:r>
              <a:rPr lang="ru-RU" baseline="30000" dirty="0">
                <a:latin typeface="Times New Roman" pitchFamily="18" charset="0"/>
                <a:cs typeface="Times New Roman" pitchFamily="18" charset="0"/>
              </a:rPr>
              <a:t>+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-распад запрещен. Такая ситуация имеет место при превращении изотопа бериллия </a:t>
            </a:r>
            <a:r>
              <a:rPr lang="ru-RU" baseline="30000" dirty="0">
                <a:latin typeface="Times New Roman" pitchFamily="18" charset="0"/>
                <a:cs typeface="Times New Roman" pitchFamily="18" charset="0"/>
              </a:rPr>
              <a:t>7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Be в результате е-захвата в изотоп лития </a:t>
            </a:r>
            <a:r>
              <a:rPr lang="ru-RU" baseline="30000" dirty="0">
                <a:latin typeface="Times New Roman" pitchFamily="18" charset="0"/>
                <a:cs typeface="Times New Roman" pitchFamily="18" charset="0"/>
              </a:rPr>
              <a:t>7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Li . В ядре </a:t>
            </a:r>
            <a:r>
              <a:rPr lang="ru-RU" baseline="30000" dirty="0">
                <a:latin typeface="Times New Roman" pitchFamily="18" charset="0"/>
                <a:cs typeface="Times New Roman" pitchFamily="18" charset="0"/>
              </a:rPr>
              <a:t>7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Be происходит электронный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захват</a:t>
            </a:r>
          </a:p>
          <a:p>
            <a:pPr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е</a:t>
            </a:r>
            <a:r>
              <a:rPr lang="ru-RU" baseline="30000" dirty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+ </a:t>
            </a:r>
            <a:r>
              <a:rPr lang="ru-RU" baseline="30000" dirty="0">
                <a:latin typeface="Times New Roman" pitchFamily="18" charset="0"/>
                <a:cs typeface="Times New Roman" pitchFamily="18" charset="0"/>
              </a:rPr>
              <a:t>7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Be → </a:t>
            </a:r>
            <a:r>
              <a:rPr lang="en-US" baseline="30000" dirty="0">
                <a:latin typeface="Times New Roman" pitchFamily="18" charset="0"/>
                <a:cs typeface="Times New Roman" pitchFamily="18" charset="0"/>
              </a:rPr>
              <a:t>7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Li + </a:t>
            </a:r>
            <a:r>
              <a:rPr lang="el-GR" dirty="0">
                <a:latin typeface="Times New Roman" pitchFamily="18" charset="0"/>
                <a:cs typeface="Times New Roman" pitchFamily="18" charset="0"/>
              </a:rPr>
              <a:t>ν</a:t>
            </a:r>
            <a:r>
              <a:rPr lang="en-US" baseline="-25000" dirty="0">
                <a:latin typeface="Times New Roman" pitchFamily="18" charset="0"/>
                <a:cs typeface="Times New Roman" pitchFamily="18" charset="0"/>
              </a:rPr>
              <a:t>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и запрещён позитронный распад, так как различие масс атомов в энергетической шкале составляет 0.861 МэВ, т. е. меньше, чем 2m</a:t>
            </a:r>
            <a:r>
              <a:rPr lang="ru-RU" baseline="-25000" dirty="0">
                <a:latin typeface="Times New Roman" pitchFamily="18" charset="0"/>
                <a:cs typeface="Times New Roman" pitchFamily="18" charset="0"/>
              </a:rPr>
              <a:t>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ru-RU" baseline="30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= 1.02 МэВ.</a:t>
            </a:r>
          </a:p>
        </p:txBody>
      </p:sp>
    </p:spTree>
    <p:extLst>
      <p:ext uri="{BB962C8B-B14F-4D97-AF65-F5344CB8AC3E}">
        <p14:creationId xmlns:p14="http://schemas.microsoft.com/office/powerpoint/2010/main" val="37363803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53034" y="1290918"/>
            <a:ext cx="6347714" cy="3880773"/>
          </a:xfrm>
        </p:spPr>
        <p:txBody>
          <a:bodyPr/>
          <a:lstStyle/>
          <a:p>
            <a:r>
              <a:rPr lang="ru-RU" dirty="0"/>
              <a:t>Энергия β</a:t>
            </a:r>
            <a:r>
              <a:rPr lang="ru-RU" i="1" dirty="0"/>
              <a:t>-</a:t>
            </a:r>
            <a:r>
              <a:rPr lang="ru-RU" dirty="0"/>
              <a:t>распада, выраженная через массы атомов, имеет </a:t>
            </a:r>
            <a:r>
              <a:rPr lang="ru-RU" dirty="0" smtClean="0"/>
              <a:t>вид</a:t>
            </a:r>
          </a:p>
          <a:p>
            <a:r>
              <a:rPr lang="el-GR" dirty="0"/>
              <a:t>β</a:t>
            </a:r>
            <a:r>
              <a:rPr lang="el-GR" baseline="30000" dirty="0"/>
              <a:t>-</a:t>
            </a:r>
            <a:r>
              <a:rPr lang="el-GR" dirty="0"/>
              <a:t>:  </a:t>
            </a:r>
            <a:r>
              <a:rPr lang="en-US" dirty="0"/>
              <a:t>Q</a:t>
            </a:r>
            <a:r>
              <a:rPr lang="el-GR" baseline="-25000" dirty="0"/>
              <a:t>β</a:t>
            </a:r>
            <a:r>
              <a:rPr lang="el-GR" dirty="0"/>
              <a:t> = [</a:t>
            </a:r>
            <a:r>
              <a:rPr lang="ru-RU" baseline="30000" dirty="0" err="1"/>
              <a:t>ат</a:t>
            </a:r>
            <a:r>
              <a:rPr lang="en-US" dirty="0"/>
              <a:t>M(A, Z) − </a:t>
            </a:r>
            <a:r>
              <a:rPr lang="ru-RU" baseline="30000" dirty="0" err="1"/>
              <a:t>ат</a:t>
            </a:r>
            <a:r>
              <a:rPr lang="en-US" dirty="0"/>
              <a:t>M(A, Z+1)]c</a:t>
            </a:r>
            <a:r>
              <a:rPr lang="en-US" baseline="30000" dirty="0"/>
              <a:t>2</a:t>
            </a:r>
            <a:r>
              <a:rPr lang="en-US" dirty="0"/>
              <a:t>, </a:t>
            </a:r>
            <a:br>
              <a:rPr lang="en-US" dirty="0"/>
            </a:br>
            <a:r>
              <a:rPr lang="el-GR" dirty="0"/>
              <a:t>β</a:t>
            </a:r>
            <a:r>
              <a:rPr lang="el-GR" baseline="30000" dirty="0"/>
              <a:t>+</a:t>
            </a:r>
            <a:r>
              <a:rPr lang="el-GR" dirty="0"/>
              <a:t>: </a:t>
            </a:r>
            <a:r>
              <a:rPr lang="en-US" dirty="0"/>
              <a:t>Q</a:t>
            </a:r>
            <a:r>
              <a:rPr lang="el-GR" baseline="-25000" dirty="0"/>
              <a:t>β</a:t>
            </a:r>
            <a:r>
              <a:rPr lang="el-GR" dirty="0"/>
              <a:t> = [</a:t>
            </a:r>
            <a:r>
              <a:rPr lang="ru-RU" baseline="30000" dirty="0" err="1"/>
              <a:t>ат</a:t>
            </a:r>
            <a:r>
              <a:rPr lang="en-US" dirty="0"/>
              <a:t>M(A, Z) − </a:t>
            </a:r>
            <a:r>
              <a:rPr lang="ru-RU" baseline="30000" dirty="0" err="1"/>
              <a:t>ат</a:t>
            </a:r>
            <a:r>
              <a:rPr lang="en-US" dirty="0"/>
              <a:t>M(A, Z-1) − 2m</a:t>
            </a:r>
            <a:r>
              <a:rPr lang="en-US" baseline="-25000" dirty="0"/>
              <a:t>e</a:t>
            </a:r>
            <a:r>
              <a:rPr lang="en-US" dirty="0"/>
              <a:t>]c</a:t>
            </a:r>
            <a:r>
              <a:rPr lang="en-US" baseline="30000" dirty="0"/>
              <a:t>2</a:t>
            </a:r>
            <a:r>
              <a:rPr lang="en-US" dirty="0"/>
              <a:t>, </a:t>
            </a:r>
            <a:br>
              <a:rPr lang="en-US" dirty="0"/>
            </a:br>
            <a:r>
              <a:rPr lang="en-US" dirty="0"/>
              <a:t>e:   Q</a:t>
            </a:r>
            <a:r>
              <a:rPr lang="el-GR" baseline="-25000" dirty="0"/>
              <a:t>β</a:t>
            </a:r>
            <a:r>
              <a:rPr lang="el-GR" dirty="0"/>
              <a:t> = [</a:t>
            </a:r>
            <a:r>
              <a:rPr lang="ru-RU" baseline="30000" dirty="0" err="1"/>
              <a:t>ат</a:t>
            </a:r>
            <a:r>
              <a:rPr lang="en-US" dirty="0"/>
              <a:t>M(A, Z) − </a:t>
            </a:r>
            <a:r>
              <a:rPr lang="ru-RU" baseline="30000" dirty="0" err="1"/>
              <a:t>ат</a:t>
            </a:r>
            <a:r>
              <a:rPr lang="en-US" dirty="0"/>
              <a:t>M(A, Z-1)]c</a:t>
            </a:r>
            <a:r>
              <a:rPr lang="en-US" baseline="30000" dirty="0"/>
              <a:t>2</a:t>
            </a:r>
            <a:r>
              <a:rPr lang="en-US" dirty="0" smtClean="0"/>
              <a:t>.</a:t>
            </a:r>
            <a:endParaRPr lang="ru-RU" dirty="0" smtClean="0"/>
          </a:p>
          <a:p>
            <a:r>
              <a:rPr lang="ru-RU" dirty="0"/>
              <a:t>Она заключена в интервале от 18.61</a:t>
            </a:r>
            <a:r>
              <a:rPr lang="ru-RU" i="1" dirty="0"/>
              <a:t> </a:t>
            </a:r>
            <a:r>
              <a:rPr lang="ru-RU" dirty="0"/>
              <a:t>кэВ при распаде </a:t>
            </a:r>
            <a:r>
              <a:rPr lang="ru-RU" dirty="0" smtClean="0"/>
              <a:t>трития</a:t>
            </a:r>
          </a:p>
          <a:p>
            <a:endParaRPr lang="ru-RU" dirty="0"/>
          </a:p>
          <a:p>
            <a:r>
              <a:rPr lang="ru-RU" dirty="0"/>
              <a:t>до</a:t>
            </a:r>
            <a:r>
              <a:rPr lang="ru-RU" i="1" dirty="0"/>
              <a:t> </a:t>
            </a:r>
            <a:r>
              <a:rPr lang="ru-RU" dirty="0"/>
              <a:t>13.4</a:t>
            </a:r>
            <a:r>
              <a:rPr lang="ru-RU" i="1" dirty="0"/>
              <a:t> </a:t>
            </a:r>
            <a:r>
              <a:rPr lang="ru-RU" dirty="0"/>
              <a:t>МэВ при распаде тяжелого изотопа бора</a:t>
            </a:r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2429489" y="3576028"/>
            <a:ext cx="666974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3</a:t>
            </a: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H → </a:t>
            </a:r>
            <a:r>
              <a:rPr kumimoji="0" lang="ru-RU" sz="1800" b="0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3</a:t>
            </a: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He + e</a:t>
            </a:r>
            <a:r>
              <a:rPr kumimoji="0" lang="ru-RU" sz="1800" b="0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-</a:t>
            </a: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+   </a:t>
            </a:r>
            <a:r>
              <a:rPr kumimoji="0" lang="ru-RU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e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</a:p>
        </p:txBody>
      </p:sp>
      <p:pic>
        <p:nvPicPr>
          <p:cNvPr id="5122" name="Picture 2" descr="антинейтрино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2510" y="3601832"/>
            <a:ext cx="192432" cy="244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2269838" y="4600700"/>
            <a:ext cx="3705343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12</a:t>
            </a: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 → </a:t>
            </a:r>
            <a:r>
              <a:rPr kumimoji="0" lang="ru-RU" sz="1800" b="0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12</a:t>
            </a: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 + </a:t>
            </a:r>
            <a:r>
              <a:rPr kumimoji="0" lang="ru-RU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</a:t>
            </a:r>
            <a:r>
              <a:rPr kumimoji="0" lang="ru-RU" sz="1800" b="0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-</a:t>
            </a: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+   </a:t>
            </a:r>
            <a:r>
              <a:rPr kumimoji="0" lang="ru-RU" sz="800" b="0" i="0" u="none" strike="noStrike" cap="none" normalizeH="0" baseline="-3000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</a:t>
            </a: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 </a:t>
            </a:r>
          </a:p>
        </p:txBody>
      </p:sp>
      <p:pic>
        <p:nvPicPr>
          <p:cNvPr id="5126" name="Picture 6" descr="антинейтрино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4903" y="4644434"/>
            <a:ext cx="192432" cy="244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238156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58428455"/>
              </p:ext>
            </p:extLst>
          </p:nvPr>
        </p:nvGraphicFramePr>
        <p:xfrm>
          <a:off x="526774" y="606287"/>
          <a:ext cx="6761532" cy="5506700"/>
        </p:xfrm>
        <a:graphic>
          <a:graphicData uri="http://schemas.openxmlformats.org/drawingml/2006/table">
            <a:tbl>
              <a:tblPr/>
              <a:tblGrid>
                <a:gridCol w="6761532"/>
              </a:tblGrid>
              <a:tr h="5506700">
                <a:tc>
                  <a:txBody>
                    <a:bodyPr/>
                    <a:lstStyle/>
                    <a:p>
                      <a:pPr algn="just"/>
                      <a:r>
                        <a:rPr lang="ru-RU" sz="1800" dirty="0">
                          <a:latin typeface="Times New Roman" pitchFamily="18" charset="0"/>
                          <a:cs typeface="Times New Roman" pitchFamily="18" charset="0"/>
                        </a:rPr>
                        <a:t>Кулоновский барьер при β</a:t>
                      </a:r>
                      <a:r>
                        <a:rPr lang="ru-RU" sz="1800" i="1" dirty="0"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r>
                        <a:rPr lang="ru-RU" sz="1800" dirty="0">
                          <a:latin typeface="Times New Roman" pitchFamily="18" charset="0"/>
                          <a:cs typeface="Times New Roman" pitchFamily="18" charset="0"/>
                        </a:rPr>
                        <a:t>распаде несуществен. Это обусловлено тем, что у позитрона и у электрона, массы, а следовательно и импульсы малы. Поэтому, образовавшись в результате распада нуклона, они не могут долго находиться в ядре в соответствии с соотношением неопределенности. Кроме того, между образовавшейся при β</a:t>
                      </a:r>
                      <a:r>
                        <a:rPr lang="ru-RU" sz="1800" baseline="30000" dirty="0">
                          <a:latin typeface="Times New Roman" pitchFamily="18" charset="0"/>
                          <a:cs typeface="Times New Roman" pitchFamily="18" charset="0"/>
                        </a:rPr>
                        <a:t>+</a:t>
                      </a:r>
                      <a:r>
                        <a:rPr lang="ru-RU" sz="1800" dirty="0">
                          <a:latin typeface="Times New Roman" pitchFamily="18" charset="0"/>
                          <a:cs typeface="Times New Roman" pitchFamily="18" charset="0"/>
                        </a:rPr>
                        <a:t>-распаде заряженной частицей e</a:t>
                      </a:r>
                      <a:r>
                        <a:rPr lang="ru-RU" sz="1800" baseline="30000" dirty="0">
                          <a:latin typeface="Times New Roman" pitchFamily="18" charset="0"/>
                          <a:cs typeface="Times New Roman" pitchFamily="18" charset="0"/>
                        </a:rPr>
                        <a:t>+</a:t>
                      </a:r>
                      <a:r>
                        <a:rPr lang="ru-RU" sz="1800" dirty="0">
                          <a:latin typeface="Times New Roman" pitchFamily="18" charset="0"/>
                          <a:cs typeface="Times New Roman" pitchFamily="18" charset="0"/>
                        </a:rPr>
                        <a:t> действуют кулоновские силы, а не ядерные силы, как в случае α-распада. Из-за более слабой зависимости от энергии β-распада по сравнению с α-распадом, β-распад часто происходит на возбужденные состояния конечного ядра.</a:t>
                      </a:r>
                      <a:br>
                        <a:rPr lang="ru-RU" sz="1800" dirty="0"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1800" dirty="0">
                          <a:latin typeface="Times New Roman" pitchFamily="18" charset="0"/>
                          <a:cs typeface="Times New Roman" pitchFamily="18" charset="0"/>
                        </a:rPr>
                        <a:t>    При β-распаде существенную роль играет полный момент количества движения J, уносимый лептонами. </a:t>
                      </a:r>
                      <a:br>
                        <a:rPr lang="ru-RU" sz="1800" dirty="0"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1800" dirty="0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Процесс </a:t>
                      </a:r>
                      <a:r>
                        <a:rPr lang="ru-RU" sz="1800" dirty="0">
                          <a:latin typeface="Times New Roman" pitchFamily="18" charset="0"/>
                          <a:cs typeface="Times New Roman" pitchFamily="18" charset="0"/>
                        </a:rPr>
                        <a:t>e-захвата сопровождается испусканием характеристического рентгеновского излучения атомом (A,Z-1).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45383027"/>
      </p:ext>
    </p:extLst>
  </p:cSld>
  <p:clrMapOvr>
    <a:masterClrMapping/>
  </p:clrMapOvr>
</p:sld>
</file>

<file path=ppt/theme/theme1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Грань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338</TotalTime>
  <Words>715</Words>
  <Application>Microsoft Office PowerPoint</Application>
  <PresentationFormat>Экран (4:3)</PresentationFormat>
  <Paragraphs>44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Грань</vt:lpstr>
      <vt:lpstr>Бета-распад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Diana Nazarova</dc:creator>
  <cp:lastModifiedBy>user</cp:lastModifiedBy>
  <cp:revision>26</cp:revision>
  <dcterms:created xsi:type="dcterms:W3CDTF">2016-03-10T11:33:02Z</dcterms:created>
  <dcterms:modified xsi:type="dcterms:W3CDTF">2020-08-16T12:25:10Z</dcterms:modified>
</cp:coreProperties>
</file>